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浦野 浩二" initials="浦野" lastIdx="0" clrIdx="0">
    <p:extLst>
      <p:ext uri="{19B8F6BF-5375-455C-9EA6-DF929625EA0E}">
        <p15:presenceInfo xmlns:p15="http://schemas.microsoft.com/office/powerpoint/2012/main" userId="S-1-5-21-1655846144-2061352076-564035890-113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1FB-5A71-49B4-A8D2-70363279E3A9}" type="datetimeFigureOut">
              <a:rPr kumimoji="1" lang="ja-JP" altLang="en-US" smtClean="0"/>
              <a:t>2021/12/17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813CFB1-11D5-4626-A212-B80262873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14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1FB-5A71-49B4-A8D2-70363279E3A9}" type="datetimeFigureOut">
              <a:rPr kumimoji="1" lang="ja-JP" altLang="en-US" smtClean="0"/>
              <a:t>2021/12/17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813CFB1-11D5-4626-A212-B80262873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76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1FB-5A71-49B4-A8D2-70363279E3A9}" type="datetimeFigureOut">
              <a:rPr kumimoji="1" lang="ja-JP" altLang="en-US" smtClean="0"/>
              <a:t>2021/12/17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813CFB1-11D5-4626-A212-B80262873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08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1FB-5A71-49B4-A8D2-70363279E3A9}" type="datetimeFigureOut">
              <a:rPr kumimoji="1" lang="ja-JP" altLang="en-US" smtClean="0"/>
              <a:t>2021/12/17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813CFB1-11D5-4626-A212-B80262873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2534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1FB-5A71-49B4-A8D2-70363279E3A9}" type="datetimeFigureOut">
              <a:rPr kumimoji="1" lang="ja-JP" altLang="en-US" smtClean="0"/>
              <a:t>2021/12/17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813CFB1-11D5-4626-A212-B80262873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266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1FB-5A71-49B4-A8D2-70363279E3A9}" type="datetimeFigureOut">
              <a:rPr kumimoji="1" lang="ja-JP" altLang="en-US" smtClean="0"/>
              <a:t>2021/12/17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CFB1-11D5-4626-A212-B80262873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400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1FB-5A71-49B4-A8D2-70363279E3A9}" type="datetimeFigureOut">
              <a:rPr kumimoji="1" lang="ja-JP" altLang="en-US" smtClean="0"/>
              <a:t>2021/12/17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CFB1-11D5-4626-A212-B80262873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543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1FB-5A71-49B4-A8D2-70363279E3A9}" type="datetimeFigureOut">
              <a:rPr kumimoji="1" lang="ja-JP" altLang="en-US" smtClean="0"/>
              <a:t>2021/12/17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CFB1-11D5-4626-A212-B80262873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6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9CB31FB-5A71-49B4-A8D2-70363279E3A9}" type="datetimeFigureOut">
              <a:rPr kumimoji="1" lang="ja-JP" altLang="en-US" smtClean="0"/>
              <a:t>2021/12/17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813CFB1-11D5-4626-A212-B80262873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27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1FB-5A71-49B4-A8D2-70363279E3A9}" type="datetimeFigureOut">
              <a:rPr kumimoji="1" lang="ja-JP" altLang="en-US" smtClean="0"/>
              <a:t>2021/12/17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CFB1-11D5-4626-A212-B80262873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35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1FB-5A71-49B4-A8D2-70363279E3A9}" type="datetimeFigureOut">
              <a:rPr kumimoji="1" lang="ja-JP" altLang="en-US" smtClean="0"/>
              <a:t>2021/12/17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813CFB1-11D5-4626-A212-B80262873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3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1FB-5A71-49B4-A8D2-70363279E3A9}" type="datetimeFigureOut">
              <a:rPr kumimoji="1" lang="ja-JP" altLang="en-US" smtClean="0"/>
              <a:t>2021/12/17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CFB1-11D5-4626-A212-B80262873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28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1FB-5A71-49B4-A8D2-70363279E3A9}" type="datetimeFigureOut">
              <a:rPr kumimoji="1" lang="ja-JP" altLang="en-US" smtClean="0"/>
              <a:t>2021/12/17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CFB1-11D5-4626-A212-B80262873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9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1FB-5A71-49B4-A8D2-70363279E3A9}" type="datetimeFigureOut">
              <a:rPr kumimoji="1" lang="ja-JP" altLang="en-US" smtClean="0"/>
              <a:t>2021/12/17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CFB1-11D5-4626-A212-B80262873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10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1FB-5A71-49B4-A8D2-70363279E3A9}" type="datetimeFigureOut">
              <a:rPr kumimoji="1" lang="ja-JP" altLang="en-US" smtClean="0"/>
              <a:t>2021/12/17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CFB1-11D5-4626-A212-B80262873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05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1FB-5A71-49B4-A8D2-70363279E3A9}" type="datetimeFigureOut">
              <a:rPr kumimoji="1" lang="ja-JP" altLang="en-US" smtClean="0"/>
              <a:t>2021/12/17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CFB1-11D5-4626-A212-B80262873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31FB-5A71-49B4-A8D2-70363279E3A9}" type="datetimeFigureOut">
              <a:rPr kumimoji="1" lang="ja-JP" altLang="en-US" smtClean="0"/>
              <a:t>2021/12/17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CFB1-11D5-4626-A212-B80262873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1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B31FB-5A71-49B4-A8D2-70363279E3A9}" type="datetimeFigureOut">
              <a:rPr kumimoji="1" lang="ja-JP" altLang="en-US" smtClean="0"/>
              <a:t>2021/12/17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3CFB1-11D5-4626-A212-B802628739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366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603080"/>
            <a:ext cx="8589325" cy="1373070"/>
          </a:xfrm>
        </p:spPr>
        <p:txBody>
          <a:bodyPr/>
          <a:lstStyle/>
          <a:p>
            <a:r>
              <a:rPr kumimoji="1" lang="ja-JP" altLang="en-US" sz="6600" dirty="0" smtClean="0"/>
              <a:t>令和３年２学期終業式</a:t>
            </a: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令和</a:t>
            </a:r>
            <a:r>
              <a:rPr kumimoji="1" lang="en-US" altLang="ja-JP" sz="4800" dirty="0" smtClean="0"/>
              <a:t>3</a:t>
            </a:r>
            <a:r>
              <a:rPr kumimoji="1" lang="ja-JP" altLang="en-US" sz="4800" dirty="0" smtClean="0"/>
              <a:t>年</a:t>
            </a:r>
            <a:r>
              <a:rPr kumimoji="1" lang="en-US" altLang="ja-JP" sz="4800" dirty="0" smtClean="0"/>
              <a:t>12</a:t>
            </a:r>
            <a:r>
              <a:rPr kumimoji="1" lang="ja-JP" altLang="en-US" sz="4800" dirty="0" smtClean="0"/>
              <a:t>月</a:t>
            </a:r>
            <a:r>
              <a:rPr kumimoji="1" lang="en-US" altLang="ja-JP" sz="4800" dirty="0" smtClean="0"/>
              <a:t>20</a:t>
            </a:r>
            <a:r>
              <a:rPr kumimoji="1" lang="ja-JP" altLang="en-US" sz="4800" dirty="0" smtClean="0"/>
              <a:t>日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918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33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　夢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と目標～目標達成の最短距離～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835313"/>
              </p:ext>
            </p:extLst>
          </p:nvPr>
        </p:nvGraphicFramePr>
        <p:xfrm>
          <a:off x="2934269" y="2074458"/>
          <a:ext cx="6591867" cy="4503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7289">
                  <a:extLst>
                    <a:ext uri="{9D8B030D-6E8A-4147-A177-3AD203B41FA5}">
                      <a16:colId xmlns:a16="http://schemas.microsoft.com/office/drawing/2014/main" val="3831926013"/>
                    </a:ext>
                  </a:extLst>
                </a:gridCol>
                <a:gridCol w="2197289">
                  <a:extLst>
                    <a:ext uri="{9D8B030D-6E8A-4147-A177-3AD203B41FA5}">
                      <a16:colId xmlns:a16="http://schemas.microsoft.com/office/drawing/2014/main" val="2025177105"/>
                    </a:ext>
                  </a:extLst>
                </a:gridCol>
                <a:gridCol w="2197289">
                  <a:extLst>
                    <a:ext uri="{9D8B030D-6E8A-4147-A177-3AD203B41FA5}">
                      <a16:colId xmlns:a16="http://schemas.microsoft.com/office/drawing/2014/main" val="1712081526"/>
                    </a:ext>
                  </a:extLst>
                </a:gridCol>
              </a:tblGrid>
              <a:tr h="15012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チームワーク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ディフェンス力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オフェンス力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331993"/>
                  </a:ext>
                </a:extLst>
              </a:tr>
              <a:tr h="15012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メンタル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solidFill>
                            <a:srgbClr val="FF0000"/>
                          </a:solidFill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県大会    　出場</a:t>
                      </a:r>
                      <a:endParaRPr kumimoji="1" lang="ja-JP" altLang="en-US" sz="4000" dirty="0">
                        <a:solidFill>
                          <a:srgbClr val="FF0000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スタミナ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813074"/>
                  </a:ext>
                </a:extLst>
              </a:tr>
              <a:tr h="15012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体づくり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solidFill>
                            <a:schemeClr val="tx1"/>
                          </a:solidFill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運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chemeClr val="tx1"/>
                          </a:solidFill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瞬発力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514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3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　おわりに</a:t>
            </a:r>
            <a:endParaRPr kumimoji="1" lang="ja-JP" altLang="en-US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今年を振り返り、</a:t>
            </a:r>
            <a:r>
              <a:rPr lang="ja-JP" altLang="en-US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新しい</a:t>
            </a:r>
            <a:r>
              <a:rPr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年のはじまり</a:t>
            </a:r>
            <a:r>
              <a:rPr lang="ja-JP" altLang="en-US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に明確な目標を立てよう！</a:t>
            </a:r>
            <a:endParaRPr lang="en-US" altLang="ja-JP" sz="44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0433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64" y="2163211"/>
            <a:ext cx="3534930" cy="353493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3105" y="484535"/>
            <a:ext cx="9613861" cy="1678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1500" dirty="0" smtClean="0"/>
              <a:t>　</a:t>
            </a:r>
            <a:r>
              <a:rPr kumimoji="1" lang="ja-JP" altLang="en-US" sz="8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良いお年を！</a:t>
            </a:r>
            <a:endParaRPr kumimoji="1" lang="ja-JP" altLang="en-US" sz="8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36" y="2395223"/>
            <a:ext cx="3138985" cy="39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0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4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（今日の話）</a:t>
            </a:r>
            <a:endParaRPr kumimoji="1" lang="ja-JP" altLang="en-US" sz="4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069" y="2268634"/>
            <a:ext cx="11969931" cy="3545312"/>
          </a:xfrm>
        </p:spPr>
        <p:txBody>
          <a:bodyPr>
            <a:normAutofit/>
          </a:bodyPr>
          <a:lstStyle/>
          <a:p>
            <a:r>
              <a:rPr kumimoji="1" lang="ja-JP" altLang="en-US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１「諦めたらそこで試合終了」</a:t>
            </a:r>
            <a:endParaRPr kumimoji="1" lang="en-US" altLang="ja-JP" sz="44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</a:t>
            </a:r>
            <a:r>
              <a:rPr kumimoji="1" lang="ja-JP" altLang="en-US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～がんばれ３年生～</a:t>
            </a:r>
            <a:endParaRPr kumimoji="1" lang="en-US" altLang="ja-JP" sz="44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kumimoji="1" lang="en-US" altLang="ja-JP" sz="44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4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　夢と目標～目標達成への最短距離</a:t>
            </a:r>
            <a:endParaRPr kumimoji="1" lang="ja-JP" altLang="en-US" sz="4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6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5394" y="988360"/>
            <a:ext cx="10123714" cy="108093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諦めたらそこで試合終了」～がんばれ３年生～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1234" y="2480564"/>
            <a:ext cx="9992033" cy="1386042"/>
          </a:xfrm>
        </p:spPr>
        <p:txBody>
          <a:bodyPr>
            <a:normAutofit fontScale="92500"/>
          </a:bodyPr>
          <a:lstStyle/>
          <a:p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現役生は入試直前まで伸びる！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83" y="3493966"/>
            <a:ext cx="4881699" cy="273375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6" y="2259191"/>
            <a:ext cx="5295331" cy="44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4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05474" y="1027548"/>
            <a:ext cx="10163553" cy="108093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諦めたらそこで試合終了」～がんばれ３年生～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0321" y="2336872"/>
            <a:ext cx="11037062" cy="4155367"/>
          </a:xfrm>
        </p:spPr>
        <p:txBody>
          <a:bodyPr>
            <a:normAutofit fontScale="92500"/>
          </a:bodyPr>
          <a:lstStyle/>
          <a:p>
            <a:r>
              <a:rPr kumimoji="1" lang="ja-JP" altLang="en-US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受験は山登りと同じ</a:t>
            </a:r>
            <a:endParaRPr kumimoji="1" lang="en-US" altLang="ja-JP" sz="4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　　　　・どの山に登る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</a:t>
            </a:r>
            <a:r>
              <a:rPr lang="ja-JP" altLang="en-US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る</a:t>
            </a:r>
            <a:r>
              <a:rPr lang="en-US" altLang="ja-JP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kumimoji="1" lang="ja-JP" altLang="en-US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　　　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lang="ja-JP" altLang="en-US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kumimoji="1" lang="ja-JP" altLang="en-US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・いつ</a:t>
            </a:r>
            <a:r>
              <a:rPr kumimoji="1" lang="ja-JP" altLang="en-US" sz="4000" dirty="0" err="1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登り始めるかか</a:t>
            </a:r>
            <a:r>
              <a:rPr lang="en-US" altLang="ja-JP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                         </a:t>
            </a:r>
            <a:r>
              <a:rPr lang="ja-JP" altLang="en-US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・どのルートを登るか</a:t>
            </a:r>
            <a:endParaRPr lang="en-US" altLang="ja-JP" sz="4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kumimoji="1" lang="ja-JP" altLang="en-US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　　　</a:t>
            </a:r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　　　　　</a:t>
            </a:r>
            <a:r>
              <a:rPr kumimoji="1" lang="ja-JP" altLang="en-US" sz="54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・最後がきつい！</a:t>
            </a:r>
            <a:r>
              <a:rPr kumimoji="1" lang="ja-JP" altLang="en-US" sz="5400" dirty="0" smtClean="0"/>
              <a:t>　</a:t>
            </a:r>
            <a:endParaRPr kumimoji="1" lang="ja-JP" altLang="en-US" sz="5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4" y="3253906"/>
            <a:ext cx="5331342" cy="3105951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2991394" y="3611189"/>
            <a:ext cx="1763486" cy="160673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 rot="1762811">
            <a:off x="4646056" y="4980325"/>
            <a:ext cx="1682388" cy="42308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53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691" y="753228"/>
            <a:ext cx="10528858" cy="1080938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１「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諦めたらそこで試合終了」～がんばれ３年生</a:t>
            </a:r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endParaRPr kumimoji="1"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99" y="2133844"/>
            <a:ext cx="3847849" cy="2934546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296" y="3231711"/>
            <a:ext cx="3483771" cy="362628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555" b="19453"/>
          <a:stretch/>
        </p:blipFill>
        <p:spPr>
          <a:xfrm>
            <a:off x="143691" y="2003214"/>
            <a:ext cx="3775166" cy="465884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167051" y="5044855"/>
            <a:ext cx="4206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あきらめたら</a:t>
            </a:r>
            <a:endParaRPr kumimoji="1" lang="en-US" altLang="ja-JP" sz="36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そこで</a:t>
            </a:r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試合</a:t>
            </a:r>
            <a:r>
              <a:rPr kumimoji="1" lang="ja-JP" altLang="en-US" sz="3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終了ですよ・・</a:t>
            </a:r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708229" y="2470014"/>
            <a:ext cx="348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断固たる決意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487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3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２．夢と目標～目標達成の最短距離～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平成の怪物　松坂大輔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9" y="2998176"/>
            <a:ext cx="2237967" cy="344968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22" y="2998176"/>
            <a:ext cx="2316577" cy="344968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381414" y="2910646"/>
            <a:ext cx="68105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１９９８年　夏の甲子園</a:t>
            </a:r>
            <a:endParaRPr kumimoji="1" lang="en-US" altLang="ja-JP" sz="2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・準々決勝　対ＰＬ学園　</a:t>
            </a:r>
            <a:endParaRPr kumimoji="1" lang="en-US" altLang="ja-JP" sz="2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kumimoji="1"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延長１７回　　試合時間３時間３７分</a:t>
            </a:r>
            <a:endParaRPr kumimoji="1" lang="en-US" altLang="ja-JP" sz="2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kumimoji="1"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投球数２５０球</a:t>
            </a:r>
            <a:endParaRPr kumimoji="1" lang="en-US" altLang="ja-JP" sz="2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kumimoji="1" lang="en-US" altLang="ja-JP" sz="2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・決勝　対京都成章高校</a:t>
            </a:r>
            <a:endParaRPr kumimoji="1" lang="en-US" altLang="ja-JP" sz="2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2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ノーヒットノーラン達成、春夏連覇</a:t>
            </a:r>
            <a:endParaRPr kumimoji="1" lang="ja-JP" altLang="en-US" sz="2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9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　夢と目標～目標達成の最短距離～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2138" y="2247781"/>
            <a:ext cx="11436824" cy="2165116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「夢って言葉、好きじゃないです。</a:t>
            </a:r>
            <a:endParaRPr kumimoji="1" lang="en-US" altLang="ja-JP" sz="4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いろんなことは夢じゃなくて目標ですから」</a:t>
            </a:r>
            <a:endParaRPr kumimoji="1" lang="en-US" altLang="ja-JP" sz="4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4470754" y="3851194"/>
            <a:ext cx="1267097" cy="56170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77110" y="4501988"/>
            <a:ext cx="8258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夢を見るより　目標を持つこと</a:t>
            </a:r>
            <a:endParaRPr kumimoji="1"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その目標を</a:t>
            </a:r>
            <a:r>
              <a:rPr kumimoji="1"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達成していく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こと</a:t>
            </a:r>
            <a:r>
              <a:rPr lang="ja-JP" altLang="en-US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が</a:t>
            </a:r>
            <a:r>
              <a:rPr kumimoji="1" lang="ja-JP" altLang="en-US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自己</a:t>
            </a:r>
            <a:r>
              <a:rPr kumimoji="1"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実現につながる。</a:t>
            </a:r>
          </a:p>
        </p:txBody>
      </p:sp>
    </p:spTree>
    <p:extLst>
      <p:ext uri="{BB962C8B-B14F-4D97-AF65-F5344CB8AC3E}">
        <p14:creationId xmlns:p14="http://schemas.microsoft.com/office/powerpoint/2010/main" val="7460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２．夢と目標～目標達成の最短距離～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6256" y="2203141"/>
            <a:ext cx="5636526" cy="3599316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大谷マンダラチャート</a:t>
            </a:r>
            <a:endParaRPr kumimoji="1" lang="en-US" altLang="ja-JP" sz="40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kumimoji="1" lang="en-US" altLang="ja-JP" sz="3200" dirty="0" smtClean="0"/>
          </a:p>
          <a:p>
            <a:endParaRPr lang="en-US" altLang="ja-JP" sz="3200" dirty="0"/>
          </a:p>
          <a:p>
            <a:pPr marL="0" indent="0">
              <a:buNone/>
            </a:pPr>
            <a:r>
              <a:rPr kumimoji="1" lang="ja-JP" altLang="en-US" sz="4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日々の目標</a:t>
            </a:r>
            <a:r>
              <a:rPr kumimoji="1" lang="ja-JP" altLang="en-US" sz="4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が明確</a:t>
            </a:r>
            <a:r>
              <a:rPr kumimoji="1" lang="ja-JP" altLang="en-US" sz="48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になる。</a:t>
            </a:r>
            <a:endParaRPr kumimoji="1" lang="en-US" altLang="ja-JP" sz="4800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kumimoji="1" lang="ja-JP" altLang="en-US" sz="40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230179"/>
              </p:ext>
            </p:extLst>
          </p:nvPr>
        </p:nvGraphicFramePr>
        <p:xfrm>
          <a:off x="6594669" y="2203141"/>
          <a:ext cx="4678381" cy="4071981"/>
        </p:xfrm>
        <a:graphic>
          <a:graphicData uri="http://schemas.openxmlformats.org/drawingml/2006/table">
            <a:tbl>
              <a:tblPr firstRow="1" firstCol="1" bandRow="1"/>
              <a:tblGrid>
                <a:gridCol w="1558541">
                  <a:extLst>
                    <a:ext uri="{9D8B030D-6E8A-4147-A177-3AD203B41FA5}">
                      <a16:colId xmlns:a16="http://schemas.microsoft.com/office/drawing/2014/main" val="812027028"/>
                    </a:ext>
                  </a:extLst>
                </a:gridCol>
                <a:gridCol w="1559920">
                  <a:extLst>
                    <a:ext uri="{9D8B030D-6E8A-4147-A177-3AD203B41FA5}">
                      <a16:colId xmlns:a16="http://schemas.microsoft.com/office/drawing/2014/main" val="4181169587"/>
                    </a:ext>
                  </a:extLst>
                </a:gridCol>
                <a:gridCol w="1559920">
                  <a:extLst>
                    <a:ext uri="{9D8B030D-6E8A-4147-A177-3AD203B41FA5}">
                      <a16:colId xmlns:a16="http://schemas.microsoft.com/office/drawing/2014/main" val="3904120037"/>
                    </a:ext>
                  </a:extLst>
                </a:gridCol>
              </a:tblGrid>
              <a:tr h="1357327">
                <a:tc>
                  <a:txBody>
                    <a:bodyPr/>
                    <a:lstStyle/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chemeClr val="bg1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  <a:cs typeface="Times New Roman" panose="02020603050405020304" pitchFamily="18" charset="0"/>
                        </a:rPr>
                        <a:t>体づくり</a:t>
                      </a:r>
                      <a:endParaRPr lang="ja-JP" sz="3200" kern="100" dirty="0">
                        <a:solidFill>
                          <a:schemeClr val="bg1"/>
                        </a:solidFill>
                        <a:effectLst/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chemeClr val="bg1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  <a:cs typeface="Times New Roman" panose="02020603050405020304" pitchFamily="18" charset="0"/>
                        </a:rPr>
                        <a:t>コントロール</a:t>
                      </a:r>
                      <a:endParaRPr lang="ja-JP" sz="3200" kern="100" dirty="0">
                        <a:solidFill>
                          <a:schemeClr val="bg1"/>
                        </a:solidFill>
                        <a:effectLst/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chemeClr val="bg1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  <a:cs typeface="Times New Roman" panose="02020603050405020304" pitchFamily="18" charset="0"/>
                        </a:rPr>
                        <a:t>キレ</a:t>
                      </a:r>
                      <a:endParaRPr lang="ja-JP" sz="3200" kern="100" dirty="0">
                        <a:solidFill>
                          <a:schemeClr val="bg1"/>
                        </a:solidFill>
                        <a:effectLst/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166190"/>
                  </a:ext>
                </a:extLst>
              </a:tr>
              <a:tr h="1357327">
                <a:tc>
                  <a:txBody>
                    <a:bodyPr/>
                    <a:lstStyle/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chemeClr val="bg1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  <a:cs typeface="Times New Roman" panose="02020603050405020304" pitchFamily="18" charset="0"/>
                        </a:rPr>
                        <a:t>メンタル</a:t>
                      </a:r>
                      <a:endParaRPr lang="ja-JP" sz="3200" kern="100" dirty="0">
                        <a:solidFill>
                          <a:schemeClr val="bg1"/>
                        </a:solidFill>
                        <a:effectLst/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chemeClr val="tx1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  <a:cs typeface="Times New Roman" panose="02020603050405020304" pitchFamily="18" charset="0"/>
                        </a:rPr>
                        <a:t>ドラ１</a:t>
                      </a:r>
                      <a:endParaRPr lang="ja-JP" sz="3200" kern="100" dirty="0">
                        <a:solidFill>
                          <a:schemeClr val="tx1"/>
                        </a:solidFill>
                        <a:effectLst/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chemeClr val="tx1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  <a:cs typeface="Times New Roman" panose="02020603050405020304" pitchFamily="18" charset="0"/>
                        </a:rPr>
                        <a:t>８球団</a:t>
                      </a:r>
                      <a:endParaRPr lang="ja-JP" sz="3200" kern="100" dirty="0">
                        <a:solidFill>
                          <a:schemeClr val="tx1"/>
                        </a:solidFill>
                        <a:effectLst/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chemeClr val="bg1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  <a:cs typeface="Times New Roman" panose="02020603050405020304" pitchFamily="18" charset="0"/>
                        </a:rPr>
                        <a:t>スピード</a:t>
                      </a:r>
                      <a:endParaRPr lang="ja-JP" sz="3200" kern="100" dirty="0">
                        <a:solidFill>
                          <a:schemeClr val="bg1"/>
                        </a:solidFill>
                        <a:effectLst/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  <a:cs typeface="Times New Roman" panose="02020603050405020304" pitchFamily="18" charset="0"/>
                        </a:rPr>
                        <a:t>(160</a:t>
                      </a:r>
                      <a:r>
                        <a:rPr lang="ja-JP" sz="2400" kern="100" dirty="0">
                          <a:solidFill>
                            <a:schemeClr val="bg1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  <a:cs typeface="Times New Roman" panose="02020603050405020304" pitchFamily="18" charset="0"/>
                        </a:rPr>
                        <a:t>㎞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3200" kern="100" dirty="0">
                        <a:solidFill>
                          <a:schemeClr val="bg1"/>
                        </a:solidFill>
                        <a:effectLst/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917447"/>
                  </a:ext>
                </a:extLst>
              </a:tr>
              <a:tr h="1357327">
                <a:tc>
                  <a:txBody>
                    <a:bodyPr/>
                    <a:lstStyle/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chemeClr val="bg1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  <a:cs typeface="Times New Roman" panose="02020603050405020304" pitchFamily="18" charset="0"/>
                        </a:rPr>
                        <a:t>人間性</a:t>
                      </a:r>
                      <a:endParaRPr lang="ja-JP" sz="3200" kern="100" dirty="0">
                        <a:solidFill>
                          <a:schemeClr val="bg1"/>
                        </a:solidFill>
                        <a:effectLst/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chemeClr val="bg1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  <a:cs typeface="Times New Roman" panose="02020603050405020304" pitchFamily="18" charset="0"/>
                        </a:rPr>
                        <a:t>運</a:t>
                      </a:r>
                      <a:endParaRPr lang="ja-JP" sz="3200" kern="100" dirty="0">
                        <a:solidFill>
                          <a:schemeClr val="bg1"/>
                        </a:solidFill>
                        <a:effectLst/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chemeClr val="bg1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  <a:cs typeface="Times New Roman" panose="02020603050405020304" pitchFamily="18" charset="0"/>
                        </a:rPr>
                        <a:t>変化球</a:t>
                      </a:r>
                      <a:endParaRPr lang="ja-JP" sz="3200" kern="100" dirty="0">
                        <a:solidFill>
                          <a:schemeClr val="bg1"/>
                        </a:solidFill>
                        <a:effectLst/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04105"/>
                  </a:ext>
                </a:extLst>
              </a:tr>
            </a:tbl>
          </a:graphicData>
        </a:graphic>
      </p:graphicFrame>
      <p:sp>
        <p:nvSpPr>
          <p:cNvPr id="5" name="下矢印 4"/>
          <p:cNvSpPr/>
          <p:nvPr/>
        </p:nvSpPr>
        <p:spPr>
          <a:xfrm>
            <a:off x="2197290" y="2988860"/>
            <a:ext cx="1037229" cy="75062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07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0129231" y="0"/>
            <a:ext cx="1116524" cy="4954137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２．夢と目標～目標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達成</a:t>
            </a:r>
            <a: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/>
            </a:r>
            <a:br>
              <a:rPr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の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最短距離～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3" descr="C:\Users\8724600\Desktop\mandarart_img05[1]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63"/>
            <a:ext cx="9553575" cy="6510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0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ベルリン">
  <a:themeElements>
    <a:clrScheme name="ベルリン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ベルリン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ベルリン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390</Words>
  <Application>Microsoft Office PowerPoint</Application>
  <PresentationFormat>ワイド画面</PresentationFormat>
  <Paragraphs>62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HGS創英角ﾎﾟｯﾌﾟ体</vt:lpstr>
      <vt:lpstr>ＭＳ Ｐゴシック</vt:lpstr>
      <vt:lpstr>Arial</vt:lpstr>
      <vt:lpstr>Times New Roman</vt:lpstr>
      <vt:lpstr>Trebuchet MS</vt:lpstr>
      <vt:lpstr>ベルリン</vt:lpstr>
      <vt:lpstr>令和３年２学期終業式</vt:lpstr>
      <vt:lpstr>（今日の話）</vt:lpstr>
      <vt:lpstr>１「諦めたらそこで試合終了」～がんばれ３年生～ </vt:lpstr>
      <vt:lpstr>１「諦めたらそこで試合終了」～がんばれ３年生～ </vt:lpstr>
      <vt:lpstr>１「諦めたらそこで試合終了」～がんばれ３年生～</vt:lpstr>
      <vt:lpstr>２．夢と目標～目標達成の最短距離～</vt:lpstr>
      <vt:lpstr>２　夢と目標～目標達成の最短距離～</vt:lpstr>
      <vt:lpstr>２．夢と目標～目標達成の最短距離～</vt:lpstr>
      <vt:lpstr>２．夢と目標～目標達成 　　の最短距離～</vt:lpstr>
      <vt:lpstr>２　夢と目標～目標達成の最短距離～</vt:lpstr>
      <vt:lpstr>３　おわりに</vt:lpstr>
      <vt:lpstr>PowerPoint プレゼンテーション</vt:lpstr>
    </vt:vector>
  </TitlesOfParts>
  <Company>福岡県立学校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令和３年２学期終業式</dc:title>
  <dc:creator>浦野 浩二</dc:creator>
  <cp:lastModifiedBy>浦野 浩二</cp:lastModifiedBy>
  <cp:revision>24</cp:revision>
  <dcterms:created xsi:type="dcterms:W3CDTF">2021-12-15T04:01:57Z</dcterms:created>
  <dcterms:modified xsi:type="dcterms:W3CDTF">2021-12-17T08:40:23Z</dcterms:modified>
</cp:coreProperties>
</file>